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image" Target="../media/image30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39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40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41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42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43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44.png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4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6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.pn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3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9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5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rgbClr r="0" g="0" b="0"/>
            </a:gs>
            <a:gs pos="100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0A1-10A5-4A57-AE2F-6CFD257B3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5012" y="1364974"/>
            <a:ext cx="8637073" cy="159026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Algerian" panose="04020705040A02060702" pitchFamily="82" charset="0"/>
              </a:rPr>
              <a:t>STUDIES ON STRUCTURE-ACTIVITY RELATIONSHIPS OF SOME ACTIVATED ALKENES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2B73F-1E10-42DE-8A17-8E48A5C80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0567" y="3571462"/>
            <a:ext cx="9469857" cy="2562052"/>
          </a:xfrm>
        </p:spPr>
        <p:txBody>
          <a:bodyPr>
            <a:normAutofit fontScale="25000" lnSpcReduction="20000"/>
          </a:bodyPr>
          <a:lstStyle/>
          <a:p>
            <a:r>
              <a:rPr lang="en-US" sz="6200" dirty="0">
                <a:solidFill>
                  <a:srgbClr val="FF0000"/>
                </a:solidFill>
              </a:rPr>
              <a:t>							SUPERVISOR						</a:t>
            </a:r>
          </a:p>
          <a:p>
            <a:r>
              <a:rPr lang="en-US" sz="6200" dirty="0">
                <a:solidFill>
                  <a:srgbClr val="FF0000"/>
                </a:solidFill>
                <a:latin typeface="Arial Black" panose="020B0A04020102020204" pitchFamily="34" charset="0"/>
              </a:rPr>
              <a:t>						DR K.RADHAKRISHNAN</a:t>
            </a:r>
          </a:p>
          <a:p>
            <a:r>
              <a:rPr lang="en-US" sz="7200" dirty="0">
                <a:solidFill>
                  <a:srgbClr val="FF0000"/>
                </a:solidFill>
              </a:rPr>
              <a:t>						ASSOCIATE PROFESSOR </a:t>
            </a:r>
          </a:p>
          <a:p>
            <a:r>
              <a:rPr lang="en-US" sz="7200" dirty="0">
                <a:solidFill>
                  <a:srgbClr val="FF0000"/>
                </a:solidFill>
              </a:rPr>
              <a:t>				      PG AND RESEARCH DEPARTMENT OF CHEMISTRY</a:t>
            </a:r>
          </a:p>
          <a:p>
            <a:r>
              <a:rPr lang="en-US" sz="7200" dirty="0">
                <a:solidFill>
                  <a:srgbClr val="FF0000"/>
                </a:solidFill>
              </a:rPr>
              <a:t>					SARASWATHI NARAYANAN COLLEGE</a:t>
            </a:r>
          </a:p>
          <a:p>
            <a:r>
              <a:rPr lang="en-US" sz="7200" dirty="0">
                <a:solidFill>
                  <a:srgbClr val="FF0000"/>
                </a:solidFill>
              </a:rPr>
              <a:t>							MADURAI-22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3D3CFD-F98A-4C0D-9344-1562468C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86" y="3840511"/>
            <a:ext cx="4267570" cy="1448585"/>
          </a:xfrm>
          <a:prstGeom prst="rect">
            <a:avLst/>
          </a:prstGeom>
          <a:scene3d>
            <a:camera prst="orthographicFront"/>
            <a:lightRig rig="freezing" dir="t"/>
          </a:scene3d>
        </p:spPr>
      </p:pic>
    </p:spTree>
    <p:extLst>
      <p:ext uri="{BB962C8B-B14F-4D97-AF65-F5344CB8AC3E}">
        <p14:creationId xmlns:p14="http://schemas.microsoft.com/office/powerpoint/2010/main" val="492595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7BCF-DB9A-4A0B-AEDE-B537519C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59791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/>
              <a:t>SCOPE OF THE PRESENT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822-6B5D-4154-B464-FD0B38AF6A5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CORRELATION  WITH SPECTROSCOPIC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CORRELATION  WITH INHIBITION ZONE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CORRELATION  WITH E</a:t>
            </a:r>
            <a:r>
              <a:rPr lang="en-US" sz="2400" baseline="-25000" dirty="0"/>
              <a:t>p </a:t>
            </a:r>
            <a:r>
              <a:rPr lang="en-US" sz="2400" dirty="0"/>
              <a:t> and E</a:t>
            </a:r>
            <a:r>
              <a:rPr lang="en-US" sz="2400" baseline="-25000" dirty="0"/>
              <a:t>p</a:t>
            </a:r>
            <a:r>
              <a:rPr lang="en-US" sz="2400" baseline="30000" dirty="0"/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773887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9B5E-B267-4A74-8877-C04DF434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35"/>
            <a:ext cx="7256323" cy="531912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/>
              <a:t>CHAPTER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66A7-6A32-47E9-9CA6-DF0782BB6FE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EXPERIMENTAL SECTION</a:t>
            </a:r>
          </a:p>
        </p:txBody>
      </p:sp>
    </p:spTree>
    <p:extLst>
      <p:ext uri="{BB962C8B-B14F-4D97-AF65-F5344CB8AC3E}">
        <p14:creationId xmlns:p14="http://schemas.microsoft.com/office/powerpoint/2010/main" val="1991301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410A-EDAD-4B6F-8DEB-59EE6896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341923" cy="475641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/>
              <a:t>CHAPTER 2 EXPERIMENTAL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DAE8A-C405-4AE4-A193-A5444268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443" y="1912878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Preparation of 4′-substituted 2-benzylidene-1,3-indandiones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5AE090-DC50-4367-981F-D1B738675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86" y="1828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EF6BFB4-BD7F-4DD1-ACFA-B741C1C95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608581"/>
              </p:ext>
            </p:extLst>
          </p:nvPr>
        </p:nvGraphicFramePr>
        <p:xfrm>
          <a:off x="2110155" y="2870534"/>
          <a:ext cx="8187396" cy="249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CS ChemDraw Drawing" r:id="rId3" imgW="6621380" imgH="2020453" progId="ChemDraw.Document.6.0">
                  <p:embed/>
                </p:oleObj>
              </mc:Choice>
              <mc:Fallback>
                <p:oleObj name="CS ChemDraw Drawing" r:id="rId3" imgW="6621380" imgH="2020453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1EABC2A-312F-4948-A1BA-B05BC4801F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155" y="2870534"/>
                        <a:ext cx="8187396" cy="24929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82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4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CACAD-2541-4B72-8970-483FA0ABEA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69" y="507098"/>
            <a:ext cx="9706707" cy="540067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E5E94D6-3562-43B4-B2C7-DD6D9C47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5CD3A-EA23-4F0B-936E-BB60F4A23F9E}"/>
              </a:ext>
            </a:extLst>
          </p:cNvPr>
          <p:cNvSpPr/>
          <p:nvPr/>
        </p:nvSpPr>
        <p:spPr>
          <a:xfrm>
            <a:off x="0" y="0"/>
            <a:ext cx="6455357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it-IT" dirty="0"/>
              <a:t>	</a:t>
            </a:r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2-(4′-Methoxybenzylidene)-1,3-indandione</a:t>
            </a:r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BD64228-52A4-430F-AA72-D757F79A2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0677" y="-668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2C5783D-D0A8-4A81-9A52-0856916DD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192089"/>
              </p:ext>
            </p:extLst>
          </p:nvPr>
        </p:nvGraphicFramePr>
        <p:xfrm>
          <a:off x="5989133" y="2489981"/>
          <a:ext cx="2547903" cy="1160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" name="CS ChemDraw Drawing" r:id="rId4" imgW="3218235" imgH="1464120" progId="ChemDraw.Document.6.0">
                  <p:embed/>
                </p:oleObj>
              </mc:Choice>
              <mc:Fallback>
                <p:oleObj name="CS ChemDraw Drawing" r:id="rId4" imgW="3218235" imgH="14641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133" y="2489981"/>
                        <a:ext cx="2547903" cy="1160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11A1CD6-5A08-49E4-BFE7-CA76F371D13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78" y="507098"/>
            <a:ext cx="1844920" cy="7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7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60381B-C4AC-4B3B-BD66-14986C706A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77108" y="898659"/>
            <a:ext cx="9650437" cy="5060681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D27D5E-F383-4710-9D16-21D1E6DB34F3}"/>
              </a:ext>
            </a:extLst>
          </p:cNvPr>
          <p:cNvSpPr/>
          <p:nvPr/>
        </p:nvSpPr>
        <p:spPr>
          <a:xfrm>
            <a:off x="0" y="107239"/>
            <a:ext cx="5746958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2-(4′-Methylbenzylidene)-1,3-indandione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7E4790-58AB-47ED-9D6B-12388245B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45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E0C99A-B49C-4CFF-AFFE-9BA42AC7A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45532"/>
              </p:ext>
            </p:extLst>
          </p:nvPr>
        </p:nvGraphicFramePr>
        <p:xfrm>
          <a:off x="6766561" y="1674055"/>
          <a:ext cx="3396710" cy="1167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CS ChemDraw Drawing" r:id="rId4" imgW="4548774" imgH="1464120" progId="ChemDraw.Document.6.0">
                  <p:embed/>
                </p:oleObj>
              </mc:Choice>
              <mc:Fallback>
                <p:oleObj name="CS ChemDraw Drawing" r:id="rId4" imgW="4548774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6561" y="1674055"/>
                        <a:ext cx="3396710" cy="1167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F4B4647-65AF-42A8-9651-94A1BD2AFE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933" y="923277"/>
            <a:ext cx="1716258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3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28D40-BA45-4800-94CA-ABA04053B8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50" y="794825"/>
            <a:ext cx="8778240" cy="533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ADAA0-BA71-446E-87BE-4B07A70BBC05}"/>
              </a:ext>
            </a:extLst>
          </p:cNvPr>
          <p:cNvSpPr/>
          <p:nvPr/>
        </p:nvSpPr>
        <p:spPr>
          <a:xfrm>
            <a:off x="130116" y="149442"/>
            <a:ext cx="4937570" cy="369332"/>
          </a:xfrm>
          <a:prstGeom prst="rect">
            <a:avLst/>
          </a:prstGeom>
          <a:gradFill>
            <a:gsLst>
              <a:gs pos="9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2-benzylidene-1,3-indandione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761A05-8F81-4F58-9607-811709E8E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94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9D9194-B1A4-40F6-9DC0-37C7D8673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420823"/>
              </p:ext>
            </p:extLst>
          </p:nvPr>
        </p:nvGraphicFramePr>
        <p:xfrm>
          <a:off x="6096000" y="793136"/>
          <a:ext cx="2160416" cy="11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9" name="CS ChemDraw Drawing" r:id="rId4" imgW="2832760" imgH="1464120" progId="ChemDraw.Document.6.0">
                  <p:embed/>
                </p:oleObj>
              </mc:Choice>
              <mc:Fallback>
                <p:oleObj name="CS ChemDraw Drawing" r:id="rId4" imgW="2832760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793136"/>
                        <a:ext cx="2160416" cy="11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06C907-B345-4D13-B49A-EC9E473EE8E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48" y="793136"/>
            <a:ext cx="1589649" cy="7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8709B-0879-4069-B1B0-BD3FA729D6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3965" y="603181"/>
            <a:ext cx="8848578" cy="54495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77A8F-6057-4E29-A52C-79B832E7264A}"/>
              </a:ext>
            </a:extLst>
          </p:cNvPr>
          <p:cNvSpPr/>
          <p:nvPr/>
        </p:nvSpPr>
        <p:spPr>
          <a:xfrm>
            <a:off x="0" y="50968"/>
            <a:ext cx="5840701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2-(4′-Chlorobenzylidene)-1,3-indandione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634692-E640-4E23-B3A9-D5F3B0F3F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5AB024-E7EB-412E-980B-0B23E99DC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483725"/>
              </p:ext>
            </p:extLst>
          </p:nvPr>
        </p:nvGraphicFramePr>
        <p:xfrm>
          <a:off x="1477108" y="1390121"/>
          <a:ext cx="3308272" cy="128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0" name="CS ChemDraw Drawing" r:id="rId4" imgW="4149531" imgH="1464120" progId="ChemDraw.Document.6.0">
                  <p:embed/>
                </p:oleObj>
              </mc:Choice>
              <mc:Fallback>
                <p:oleObj name="CS ChemDraw Drawing" r:id="rId4" imgW="4149531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7108" y="1390121"/>
                        <a:ext cx="3308272" cy="12865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87E0650-1E06-4850-A09B-4BC07104000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805249"/>
            <a:ext cx="1561513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3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543D9A-A6AB-415A-83F2-48C359C441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1010" y="1132448"/>
            <a:ext cx="10377212" cy="4852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F0243-9108-43F8-AAB7-9C0958B70C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94" y="1132449"/>
            <a:ext cx="1800664" cy="763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DDD99F-8521-4B62-9033-84DF902E0F38}"/>
              </a:ext>
            </a:extLst>
          </p:cNvPr>
          <p:cNvSpPr/>
          <p:nvPr/>
        </p:nvSpPr>
        <p:spPr>
          <a:xfrm>
            <a:off x="0" y="0"/>
            <a:ext cx="5818259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2-(4′-Bromobenzylidene)-1,3-indandione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A24427-98E9-4C2A-B260-07AC7C044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64901B-2BC7-4365-A73A-367C9C8EA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997603"/>
              </p:ext>
            </p:extLst>
          </p:nvPr>
        </p:nvGraphicFramePr>
        <p:xfrm>
          <a:off x="4628271" y="1710454"/>
          <a:ext cx="3462265" cy="124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7" name="CS ChemDraw Drawing" r:id="rId5" imgW="4472650" imgH="1464120" progId="ChemDraw.Document.6.0">
                  <p:embed/>
                </p:oleObj>
              </mc:Choice>
              <mc:Fallback>
                <p:oleObj name="CS ChemDraw Drawing" r:id="rId5" imgW="4472650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8271" y="1710454"/>
                        <a:ext cx="3462265" cy="1248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0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19526-E794-4064-A4A8-2735DC1B64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7611" y="524021"/>
            <a:ext cx="9073662" cy="52939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E72686-9BE1-4FFD-BDF9-957985FA2346}"/>
              </a:ext>
            </a:extLst>
          </p:cNvPr>
          <p:cNvSpPr/>
          <p:nvPr/>
        </p:nvSpPr>
        <p:spPr>
          <a:xfrm>
            <a:off x="-49237" y="0"/>
            <a:ext cx="6112314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spectrum of 2-(4′-carboxybenzylidene)-1,3-indandione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0EA10-DEEF-42F7-A94C-8AF09A0BF5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53" y="653268"/>
            <a:ext cx="1800664" cy="76390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A77556-7861-4EEB-B948-F11F76C90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215740"/>
              </p:ext>
            </p:extLst>
          </p:nvPr>
        </p:nvGraphicFramePr>
        <p:xfrm>
          <a:off x="2271248" y="1772529"/>
          <a:ext cx="3032272" cy="1092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CS ChemDraw Drawing" r:id="rId5" imgW="3337200" imgH="1456560" progId="ChemDraw.Document.6.0">
                  <p:embed/>
                </p:oleObj>
              </mc:Choice>
              <mc:Fallback>
                <p:oleObj name="CS ChemDraw Drawing" r:id="rId5" imgW="3337200" imgH="145656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248" y="1772529"/>
                        <a:ext cx="3032272" cy="1092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907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F0D71-55CA-4BFF-80DD-E8E1D9E2BF45}"/>
              </a:ext>
            </a:extLst>
          </p:cNvPr>
          <p:cNvSpPr/>
          <p:nvPr/>
        </p:nvSpPr>
        <p:spPr>
          <a:xfrm>
            <a:off x="1069145" y="1388490"/>
            <a:ext cx="10283483" cy="455201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2-(4′-Methoxybenzylidene)-1,3-indandione: 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3.917(s,3H), 6.998-7.027(m,2H), 7.766-7.842(m,2H), </a:t>
            </a: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7.842(s,1H),7.958-8.000(m,2H), 8.529-8.558(m,2H).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2.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2-(4′-Methylbenzylidene)-1,3-indandione: 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2.343(s,3H), 7.178(d,2H), 7.689 -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7.710(m,2H), 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7.766(s,1H),7.899(dd,1H), 8.287(d,1H).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2-Benzylidene-1,3-indandione: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7.519-7.580(m,4H), 7.824-7.846(m,2H), 7.9249(s,1H),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8.020-.8047(m,2H), 8.465-8.4869(dd,2H).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2-(4′-Chlorobenzylidene)-1,3-indandione: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7.474-7.495(m,2H), 7.834-7.848(m,2H), 7.827(s,1H),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7.997- 8.018(m,2H), 8.417-8.438(m,2H).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2-(4′-Bromobenzylidene)-1,3-indandione: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7.640-7.662(dd,2H), 8.322-8.353(dd,2H), 7.811(s,1H),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8.011- 8.035(m,2H), 7.829-7.851(m,2H).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6.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2-(4′-Carboxybenzylidene)-1,3-indandione: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7.851(s,1H), 7.902-7.923(m,2H), 7.955-7.992(m,2H),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8.039(d,2H), 8.465(d,2H).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26E20-17C4-4968-8896-AC0032801E42}"/>
              </a:ext>
            </a:extLst>
          </p:cNvPr>
          <p:cNvSpPr/>
          <p:nvPr/>
        </p:nvSpPr>
        <p:spPr>
          <a:xfrm>
            <a:off x="0" y="0"/>
            <a:ext cx="6011595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chemical shift data for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2-benzylidene-1,3-indandiones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6F0-CA18-4F91-B30D-B01E1322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56" y="1"/>
            <a:ext cx="2543646" cy="464234"/>
          </a:xfrm>
          <a:gradFill>
            <a:gsLst>
              <a:gs pos="6000">
                <a:srgbClr val="92D050"/>
              </a:gs>
              <a:gs pos="0">
                <a:schemeClr val="accent3">
                  <a:lumMod val="75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/>
              <a:t>CHAPTER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2BC8-E0EF-4BE0-AACB-13C6C535AD6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/>
          </a:p>
          <a:p>
            <a:pPr marL="0" indent="0" algn="ctr">
              <a:buNone/>
            </a:pPr>
            <a:r>
              <a:rPr lang="en-US" sz="6600" dirty="0"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36058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ED2F8B-0BAD-4D17-92B5-B1BBC0FBAB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42868" y="738188"/>
            <a:ext cx="8750105" cy="5381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E1397-3426-411D-8C6D-C2747E8CCB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37" y="738187"/>
            <a:ext cx="1800664" cy="763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0C4706-2D44-4858-B1CD-A2384E6DA80E}"/>
              </a:ext>
            </a:extLst>
          </p:cNvPr>
          <p:cNvSpPr/>
          <p:nvPr/>
        </p:nvSpPr>
        <p:spPr>
          <a:xfrm>
            <a:off x="0" y="50019"/>
            <a:ext cx="638673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2-(4′-methtoxybenzylidene)-1,3-indandione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AABCC7-037A-4484-ABDD-8EFAE7098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292251"/>
              </p:ext>
            </p:extLst>
          </p:nvPr>
        </p:nvGraphicFramePr>
        <p:xfrm>
          <a:off x="6386732" y="2268121"/>
          <a:ext cx="2215987" cy="100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CS ChemDraw Drawing" r:id="rId5" imgW="3218235" imgH="1464120" progId="ChemDraw.Document.6.0">
                  <p:embed/>
                </p:oleObj>
              </mc:Choice>
              <mc:Fallback>
                <p:oleObj name="CS ChemDraw Drawing" r:id="rId5" imgW="3218235" imgH="1464120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2C5783D-D0A8-4A81-9A52-0856916DD7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732" y="2268121"/>
                        <a:ext cx="2215987" cy="1009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920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F496C-EF90-4AD3-8029-CF9335F38332}"/>
              </a:ext>
            </a:extLst>
          </p:cNvPr>
          <p:cNvSpPr/>
          <p:nvPr/>
        </p:nvSpPr>
        <p:spPr>
          <a:xfrm>
            <a:off x="0" y="0"/>
            <a:ext cx="610295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2-(4′-methylbenzylidene)-1,3-indandione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FA17E-B02A-454D-804F-462F827FA8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825818"/>
            <a:ext cx="8285871" cy="520636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BC5F43-71F3-4BE9-B559-15B11444A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344163"/>
              </p:ext>
            </p:extLst>
          </p:nvPr>
        </p:nvGraphicFramePr>
        <p:xfrm>
          <a:off x="2110154" y="3629464"/>
          <a:ext cx="2782845" cy="104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0" name="CS ChemDraw Drawing" r:id="rId4" imgW="4548774" imgH="1464120" progId="ChemDraw.Document.6.0">
                  <p:embed/>
                </p:oleObj>
              </mc:Choice>
              <mc:Fallback>
                <p:oleObj name="CS ChemDraw Drawing" r:id="rId4" imgW="4548774" imgH="1464120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4E0C99A-B49C-4CFF-AFFE-9BA42AC7A3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154" y="3629464"/>
                        <a:ext cx="2782845" cy="1041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843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4BE46-8AB5-4606-A2B9-0B55E8957879}"/>
              </a:ext>
            </a:extLst>
          </p:cNvPr>
          <p:cNvSpPr/>
          <p:nvPr/>
        </p:nvSpPr>
        <p:spPr>
          <a:xfrm>
            <a:off x="103244" y="135374"/>
            <a:ext cx="506420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2-benzylidene-1,3-indandione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A300F-BCA4-4CFA-A6A8-1CABFB8CB8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9812" y="766494"/>
            <a:ext cx="7572375" cy="5325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7EB75-735A-4772-BE0E-F78044A0F8B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23" y="766494"/>
            <a:ext cx="1800664" cy="76390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32339FE-6D53-4A37-84FC-66C13A4B6E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702261"/>
              </p:ext>
            </p:extLst>
          </p:nvPr>
        </p:nvGraphicFramePr>
        <p:xfrm>
          <a:off x="6194473" y="1792187"/>
          <a:ext cx="2160416" cy="11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2" name="CS ChemDraw Drawing" r:id="rId5" imgW="2832760" imgH="1464120" progId="ChemDraw.Document.6.0">
                  <p:embed/>
                </p:oleObj>
              </mc:Choice>
              <mc:Fallback>
                <p:oleObj name="CS ChemDraw Drawing" r:id="rId5" imgW="2832760" imgH="146412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49D9194-B1A4-40F6-9DC0-37C7D86733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4473" y="1792187"/>
                        <a:ext cx="2160416" cy="11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6154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02EA58-E85A-4DDA-BB06-0D8D83F847A0}"/>
              </a:ext>
            </a:extLst>
          </p:cNvPr>
          <p:cNvSpPr/>
          <p:nvPr/>
        </p:nvSpPr>
        <p:spPr>
          <a:xfrm>
            <a:off x="44343" y="205713"/>
            <a:ext cx="60516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2-(4′-chlorobenzylidene)-1,3-indandione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85BAF-A025-4152-92FE-FAC1386B46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250" y="860107"/>
            <a:ext cx="7429500" cy="513778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D228C4-E575-46AF-BAFF-4420590F8F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7580"/>
              </p:ext>
            </p:extLst>
          </p:nvPr>
        </p:nvGraphicFramePr>
        <p:xfrm>
          <a:off x="5852160" y="1446393"/>
          <a:ext cx="2828212" cy="109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" name="CS ChemDraw Drawing" r:id="rId4" imgW="4149531" imgH="1464120" progId="ChemDraw.Document.6.0">
                  <p:embed/>
                </p:oleObj>
              </mc:Choice>
              <mc:Fallback>
                <p:oleObj name="CS ChemDraw Drawing" r:id="rId4" imgW="4149531" imgH="146412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D5AB024-E7EB-412E-980B-0B23E99DCD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2160" y="1446393"/>
                        <a:ext cx="2828212" cy="10998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E61AD70-0C14-452F-8940-7599411303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040" y="860107"/>
            <a:ext cx="1800664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62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422492-F611-486B-B712-503DA906C747}"/>
              </a:ext>
            </a:extLst>
          </p:cNvPr>
          <p:cNvSpPr/>
          <p:nvPr/>
        </p:nvSpPr>
        <p:spPr>
          <a:xfrm>
            <a:off x="31519" y="0"/>
            <a:ext cx="60644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2-(4′-bromobenzylidene)-1,3-indandione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84A4D-147F-4FFD-9273-18258846D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19325" y="741362"/>
            <a:ext cx="7753350" cy="537527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C02B3C-C0E0-4C51-BC68-1345417112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6146"/>
              </p:ext>
            </p:extLst>
          </p:nvPr>
        </p:nvGraphicFramePr>
        <p:xfrm>
          <a:off x="2518117" y="1485371"/>
          <a:ext cx="3462265" cy="124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5" name="CS ChemDraw Drawing" r:id="rId4" imgW="4472650" imgH="1464120" progId="ChemDraw.Document.6.0">
                  <p:embed/>
                </p:oleObj>
              </mc:Choice>
              <mc:Fallback>
                <p:oleObj name="CS ChemDraw Drawing" r:id="rId4" imgW="4472650" imgH="1464120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B64901B-2BC7-4365-A73A-367C9C8EA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8117" y="1485371"/>
                        <a:ext cx="3462265" cy="1248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7EB0DE4-A962-4EBA-BF14-DFA79AA1163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19" y="846040"/>
            <a:ext cx="1800664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59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D62E4B-512A-494F-8623-D5B18F2D8CAF}"/>
              </a:ext>
            </a:extLst>
          </p:cNvPr>
          <p:cNvSpPr/>
          <p:nvPr/>
        </p:nvSpPr>
        <p:spPr>
          <a:xfrm>
            <a:off x="60960" y="137552"/>
            <a:ext cx="625074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2-(4′-carboxybenzylidene)-1,3-indandione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1548E-123E-4579-A180-8BCE96E806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3883" y="839152"/>
            <a:ext cx="8173329" cy="517969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B0EF757-156F-44DF-A375-F5F0A91160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844811"/>
              </p:ext>
            </p:extLst>
          </p:nvPr>
        </p:nvGraphicFramePr>
        <p:xfrm>
          <a:off x="5866227" y="2661130"/>
          <a:ext cx="2518117" cy="90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7" name="CS ChemDraw Drawing" r:id="rId4" imgW="3337200" imgH="1456560" progId="ChemDraw.Document.6.0">
                  <p:embed/>
                </p:oleObj>
              </mc:Choice>
              <mc:Fallback>
                <p:oleObj name="CS ChemDraw Drawing" r:id="rId4" imgW="3337200" imgH="145656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EA77556-7861-4EEB-B948-F11F76C90E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227" y="2661130"/>
                        <a:ext cx="2518117" cy="907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9D6CEED-CA18-488D-8D25-47C514EDA9E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44" y="839152"/>
            <a:ext cx="1800664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2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1BFF0B-29C9-4A77-8C1C-126FED9D39C3}"/>
              </a:ext>
            </a:extLst>
          </p:cNvPr>
          <p:cNvSpPr/>
          <p:nvPr/>
        </p:nvSpPr>
        <p:spPr>
          <a:xfrm>
            <a:off x="135987" y="137552"/>
            <a:ext cx="674311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spectral data of 4′-substituted 2-benzylidene-1.3-indandiones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4E565-79C5-4274-9CA5-867D060C19FF}"/>
              </a:ext>
            </a:extLst>
          </p:cNvPr>
          <p:cNvSpPr/>
          <p:nvPr/>
        </p:nvSpPr>
        <p:spPr>
          <a:xfrm>
            <a:off x="815925" y="1457691"/>
            <a:ext cx="11211951" cy="39426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1.  2-(4′-Methtoxybenzylidene)-1,3-indandione: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55.60, 114.38, 123.07, 126.46, 126.54,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134.87, 135.08, 137.23, 139.94, 142.36, 146.86, 164.05, 189.54, 190.86.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.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2-(4′-Methylbenzylidene)-1,3-indandione: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22.01, 123.22, 128.17, 129.64, 130.63,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134.49, 135.04, 135.26, 139.99, 142.47, 144.67, 147.10, 189.20, 190.53.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2-Benzylidene-1,3-indandione: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123.36, 123.39, 128.82, 129.17, 133.09, 133.22, 134.18,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135.25, 135.45, 140.06, 142.54, 147.02, 189.04, 190.32.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4.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2-(4′-Chlorobenzylidene)-1,3-indandione: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123.40, 123.44, 129.14, 129.44, 131.54,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135.39, 139.52, 140.07, 142.50, 145.20, 189.01, 189.98.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5.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2-(4′-Bromobenzylidene)-1,3-indandione: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123.44, 128.37, 129.63, 131.91, 132.16,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135.41, 135.57, 140.08, 142.52, 145.27, 189.01, 189.96.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6.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2-(4′-Carboxybenzylidene)-1,3-indandione: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123.55, 123.64, 129.70, 131.11, 133.76,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134.37, 136.25, 136.36, 136.64, 140.05, 142.48, 144.36, 167.05, 188.60, 189.34.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67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6C6C-A4EC-4CB3-884E-0C3AA714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9" y="101136"/>
            <a:ext cx="6960901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/>
              <a:t>CHAPTER 2 EXPERIMENTAL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412D5-AED3-48A2-B31A-623AE4DB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54" y="1818784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Preparation of 4′-substituted 5-benzylidenebarbituric acids.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38E8F9-022A-4236-B752-615CD614D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148" y="31089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9F4E802-5B2E-43AA-97C2-16C931890C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036295"/>
              </p:ext>
            </p:extLst>
          </p:nvPr>
        </p:nvGraphicFramePr>
        <p:xfrm>
          <a:off x="1550054" y="2511872"/>
          <a:ext cx="8395804" cy="228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7" name="CS ChemDraw Drawing" r:id="rId3" imgW="6409476" imgH="2624024" progId="ChemDraw.Document.6.0">
                  <p:embed/>
                </p:oleObj>
              </mc:Choice>
              <mc:Fallback>
                <p:oleObj name="CS ChemDraw Drawing" r:id="rId3" imgW="6409476" imgH="262402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0054" y="2511872"/>
                        <a:ext cx="8395804" cy="22878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456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64A6C9-5D76-43AC-8880-ADD3D1A9E4B2}"/>
              </a:ext>
            </a:extLst>
          </p:cNvPr>
          <p:cNvSpPr/>
          <p:nvPr/>
        </p:nvSpPr>
        <p:spPr>
          <a:xfrm>
            <a:off x="117199" y="0"/>
            <a:ext cx="607730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DADBA3-B390-48E5-BFA6-8F1C051CC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643" y="3693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461438-7280-4881-8F60-15B6CFFFE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589460"/>
              </p:ext>
            </p:extLst>
          </p:nvPr>
        </p:nvGraphicFramePr>
        <p:xfrm>
          <a:off x="2419644" y="703384"/>
          <a:ext cx="7827648" cy="520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9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644" y="703384"/>
                        <a:ext cx="7827648" cy="52050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1EC277C-25D8-4A3A-9718-70AD5704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169679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947AEA-5081-4B27-BCB3-732327166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726955"/>
              </p:ext>
            </p:extLst>
          </p:nvPr>
        </p:nvGraphicFramePr>
        <p:xfrm>
          <a:off x="3010486" y="2368598"/>
          <a:ext cx="2739434" cy="131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0" name="CS ChemDraw Drawing" r:id="rId5" imgW="2951533" imgH="1674398" progId="ChemDraw.Document.6.0">
                  <p:embed/>
                </p:oleObj>
              </mc:Choice>
              <mc:Fallback>
                <p:oleObj name="CS ChemDraw Drawing" r:id="rId5" imgW="2951533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0486" y="2368598"/>
                        <a:ext cx="2739434" cy="1313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534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B45A9E-188E-4BB8-BB84-BA2F63275667}"/>
              </a:ext>
            </a:extLst>
          </p:cNvPr>
          <p:cNvSpPr/>
          <p:nvPr/>
        </p:nvSpPr>
        <p:spPr>
          <a:xfrm>
            <a:off x="57167" y="0"/>
            <a:ext cx="603883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9D2EF-0C53-42BF-851B-27E0F14AC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821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89FAD0-7577-40F1-89A0-E39F6B93E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863618"/>
              </p:ext>
            </p:extLst>
          </p:nvPr>
        </p:nvGraphicFramePr>
        <p:xfrm>
          <a:off x="2095500" y="582134"/>
          <a:ext cx="8001000" cy="541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82134"/>
                        <a:ext cx="8001000" cy="54107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CD58207-A81C-4F20-9BD8-7FDD2FA92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1A81F1-A466-40A3-A8D1-FD0D52750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3969"/>
              </p:ext>
            </p:extLst>
          </p:nvPr>
        </p:nvGraphicFramePr>
        <p:xfrm>
          <a:off x="2827608" y="2290642"/>
          <a:ext cx="2715064" cy="135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42" name="CS ChemDraw Drawing" r:id="rId5" imgW="2808195" imgH="1659282" progId="ChemDraw.Document.6.0">
                  <p:embed/>
                </p:oleObj>
              </mc:Choice>
              <mc:Fallback>
                <p:oleObj name="CS ChemDraw Drawing" r:id="rId5" imgW="2808195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608" y="2290642"/>
                        <a:ext cx="2715064" cy="1355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05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48AB-6A63-4167-994C-BB17E633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30" y="342421"/>
            <a:ext cx="2452079" cy="642318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6BD51-7EB4-41B3-AE28-008121B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917258"/>
            <a:ext cx="9603275" cy="3470668"/>
          </a:xfrm>
          <a:solidFill>
            <a:srgbClr val="92D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CORRELATION ANALYSIS</a:t>
            </a:r>
          </a:p>
          <a:p>
            <a:pPr marL="0" indent="0" algn="just">
              <a:buNone/>
            </a:pPr>
            <a:r>
              <a:rPr lang="en-US" dirty="0"/>
              <a:t>      For summarizing and analyzing the huge data involves the use  of </a:t>
            </a:r>
            <a:r>
              <a:rPr lang="en-US" b="1" dirty="0"/>
              <a:t>empirical correlations </a:t>
            </a:r>
            <a:r>
              <a:rPr lang="en-US" dirty="0"/>
              <a:t>by which the results can be related to another.  The data may thus be analyzed to reveal the fundamental factors underlying organic chemistry.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Empirical correlations of the reactivities of organic compounds are usually linear relationships involving logarithms of rate k or equilibrium K constants. These relationships are numerous  and important that the term </a:t>
            </a:r>
            <a:r>
              <a:rPr lang="en-US" b="1" dirty="0"/>
              <a:t>linear free-energy relationships (LFER)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is very often used to cover the whole field of correlation analysis in organic chemistry. 	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27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1D021-998B-4F81-BFB2-B37664BABC0E}"/>
              </a:ext>
            </a:extLst>
          </p:cNvPr>
          <p:cNvSpPr/>
          <p:nvPr/>
        </p:nvSpPr>
        <p:spPr>
          <a:xfrm>
            <a:off x="0" y="191645"/>
            <a:ext cx="591059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F9E04-B46A-4A6E-96A6-299F05FD0F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65" y="595313"/>
            <a:ext cx="8002270" cy="536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16D38CF-9166-4985-8537-CA79341C0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6EE1C-EBF7-4722-96D8-4FB80384C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571541"/>
              </p:ext>
            </p:extLst>
          </p:nvPr>
        </p:nvGraphicFramePr>
        <p:xfrm>
          <a:off x="2461847" y="2530103"/>
          <a:ext cx="2610473" cy="129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5" name="CS ChemDraw Drawing" r:id="rId4" imgW="2857054" imgH="1674398" progId="ChemDraw.Document.6.0">
                  <p:embed/>
                </p:oleObj>
              </mc:Choice>
              <mc:Fallback>
                <p:oleObj name="CS ChemDraw Drawing" r:id="rId4" imgW="2857054" imgH="167439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7" y="2530103"/>
                        <a:ext cx="2610473" cy="1295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302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FA665E-02FB-4E26-9939-BD4A9B70F4B5}"/>
              </a:ext>
            </a:extLst>
          </p:cNvPr>
          <p:cNvSpPr/>
          <p:nvPr/>
        </p:nvSpPr>
        <p:spPr>
          <a:xfrm>
            <a:off x="0" y="0"/>
            <a:ext cx="4871847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F3725F-5FD2-47CB-97F8-89621E531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96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159B95-0F44-4BED-BA06-251CCE22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245486"/>
              </p:ext>
            </p:extLst>
          </p:nvPr>
        </p:nvGraphicFramePr>
        <p:xfrm>
          <a:off x="1491175" y="858129"/>
          <a:ext cx="9242474" cy="489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5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175" y="858129"/>
                        <a:ext cx="9242474" cy="4895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23D055B-CD7A-4E43-84FB-8AB8CCAB1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C6F1A3-EF70-4F40-855E-EF2B5F7AC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5420"/>
              </p:ext>
            </p:extLst>
          </p:nvPr>
        </p:nvGraphicFramePr>
        <p:xfrm>
          <a:off x="6260123" y="2517150"/>
          <a:ext cx="1837915" cy="118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6" name="CS ChemDraw Drawing" r:id="rId5" imgW="2536904" imgH="1659282" progId="ChemDraw.Document.6.0">
                  <p:embed/>
                </p:oleObj>
              </mc:Choice>
              <mc:Fallback>
                <p:oleObj name="CS ChemDraw Drawing" r:id="rId5" imgW="2536904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0123" y="2517150"/>
                        <a:ext cx="1837915" cy="1182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>
            <a:extLst>
              <a:ext uri="{FF2B5EF4-FFF2-40B4-BE49-F238E27FC236}">
                <a16:creationId xmlns:a16="http://schemas.microsoft.com/office/drawing/2014/main" id="{FB28250F-E09E-4D44-A5F0-26A26BBD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5A8907E-C2F3-4420-B96B-61B08EE9C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934571"/>
              </p:ext>
            </p:extLst>
          </p:nvPr>
        </p:nvGraphicFramePr>
        <p:xfrm>
          <a:off x="2729133" y="2415398"/>
          <a:ext cx="3202746" cy="199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7" name="PDF" r:id="rId7" imgW="0" imgH="0" progId="FoxitPhantomPDF.Document">
                  <p:embed/>
                </p:oleObj>
              </mc:Choice>
              <mc:Fallback>
                <p:oleObj name="PDF" r:id="rId7" imgW="0" imgH="0" progId="FoxitPhantomPDF.Documen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9133" y="2415398"/>
                        <a:ext cx="3202746" cy="1990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5845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012D43-23B9-47C2-92ED-86EBC4ED7768}"/>
              </a:ext>
            </a:extLst>
          </p:cNvPr>
          <p:cNvSpPr/>
          <p:nvPr/>
        </p:nvSpPr>
        <p:spPr>
          <a:xfrm>
            <a:off x="0" y="107238"/>
            <a:ext cx="585929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E8EA9-4C91-4439-8504-A4D335072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796" y="225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E15CCD-1145-4535-BDC3-EB888746A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99003"/>
              </p:ext>
            </p:extLst>
          </p:nvPr>
        </p:nvGraphicFramePr>
        <p:xfrm>
          <a:off x="1858796" y="703385"/>
          <a:ext cx="8001000" cy="518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7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796" y="703385"/>
                        <a:ext cx="8001000" cy="51899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689E8A-D4CE-4F7C-BB26-BEB5522D4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E83E7B1-681D-48D7-8377-9568F5934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254200"/>
              </p:ext>
            </p:extLst>
          </p:nvPr>
        </p:nvGraphicFramePr>
        <p:xfrm>
          <a:off x="2630658" y="2261447"/>
          <a:ext cx="2630659" cy="158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8" name="CS ChemDraw Drawing" r:id="rId5" imgW="2741250" imgH="1674398" progId="ChemDraw.Document.6.0">
                  <p:embed/>
                </p:oleObj>
              </mc:Choice>
              <mc:Fallback>
                <p:oleObj name="CS ChemDraw Drawing" r:id="rId5" imgW="2741250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658" y="2261447"/>
                        <a:ext cx="2630659" cy="15815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821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0E9261-56C0-4821-BF4E-300C8436CE6D}"/>
              </a:ext>
            </a:extLst>
          </p:cNvPr>
          <p:cNvSpPr/>
          <p:nvPr/>
        </p:nvSpPr>
        <p:spPr>
          <a:xfrm>
            <a:off x="0" y="121307"/>
            <a:ext cx="587212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58DE25-E96D-462C-AC6F-A7750FED3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407" y="618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81F074-265B-4F85-B2D2-B5C983B28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19670"/>
              </p:ext>
            </p:extLst>
          </p:nvPr>
        </p:nvGraphicFramePr>
        <p:xfrm>
          <a:off x="2076407" y="618979"/>
          <a:ext cx="7591425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07" y="618979"/>
                        <a:ext cx="7591425" cy="538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16E897-4F3A-4266-B40A-0BDE0DBB4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CA45D41-F699-4E4A-A9D1-BC8D8D736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90401"/>
              </p:ext>
            </p:extLst>
          </p:nvPr>
        </p:nvGraphicFramePr>
        <p:xfrm>
          <a:off x="2740025" y="1806575"/>
          <a:ext cx="241458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2" name="CS ChemDraw Drawing" r:id="rId5" imgW="2750428" imgH="1659282" progId="ChemDraw.Document.6.0">
                  <p:embed/>
                </p:oleObj>
              </mc:Choice>
              <mc:Fallback>
                <p:oleObj name="CS ChemDraw Drawing" r:id="rId5" imgW="2750428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1806575"/>
                        <a:ext cx="2414588" cy="143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0582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D20CC-4DB3-4496-A4D8-64A001881E98}"/>
              </a:ext>
            </a:extLst>
          </p:cNvPr>
          <p:cNvSpPr/>
          <p:nvPr/>
        </p:nvSpPr>
        <p:spPr>
          <a:xfrm>
            <a:off x="0" y="114599"/>
            <a:ext cx="5820824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-nitroobenzylidene)barbituric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637298-0017-4B51-AAFB-A36E2748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953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849C166-F5D2-40E5-9C99-91DE94B6C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9150"/>
              </p:ext>
            </p:extLst>
          </p:nvPr>
        </p:nvGraphicFramePr>
        <p:xfrm>
          <a:off x="2095500" y="595312"/>
          <a:ext cx="8001000" cy="5299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95312"/>
                        <a:ext cx="8001000" cy="52990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39F12D3-FD51-477B-8847-FBF0001A0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6E86891-8F61-4429-B972-901580903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492495"/>
              </p:ext>
            </p:extLst>
          </p:nvPr>
        </p:nvGraphicFramePr>
        <p:xfrm>
          <a:off x="2869808" y="2228183"/>
          <a:ext cx="2574389" cy="1477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4" name="CS ChemDraw Drawing" r:id="rId5" imgW="2864613" imgH="1674398" progId="ChemDraw.Document.6.0">
                  <p:embed/>
                </p:oleObj>
              </mc:Choice>
              <mc:Fallback>
                <p:oleObj name="CS ChemDraw Drawing" r:id="rId5" imgW="2864613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08" y="2228183"/>
                        <a:ext cx="2574389" cy="1477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538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3AB42E-E7CC-4814-A1F9-3215674FB8B5}"/>
              </a:ext>
            </a:extLst>
          </p:cNvPr>
          <p:cNvSpPr/>
          <p:nvPr/>
        </p:nvSpPr>
        <p:spPr>
          <a:xfrm>
            <a:off x="164122" y="165688"/>
            <a:ext cx="702446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 NMR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Spectral data of 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-substituted 5-benzylidenebarbituric acids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654F2-FDAE-4237-91DF-FE8E081BD5F6}"/>
              </a:ext>
            </a:extLst>
          </p:cNvPr>
          <p:cNvSpPr/>
          <p:nvPr/>
        </p:nvSpPr>
        <p:spPr>
          <a:xfrm>
            <a:off x="1392701" y="1562170"/>
            <a:ext cx="10072468" cy="415498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3.877 (s,3H),   7.065 (d,2H),  8.252(s,1H),  8.369 (d,2H), 11.175 (s,1H), 11.302 (s,1H).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2.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6.878 (d,2H), 8.213 (s,1H), 8.320 (d,2H), 10.851 (s,1H), 11.117(s,1H), 11.249 (s,1H).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3.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2.385 (s,3H), 7.304 (d,2H), 8.094 (d,2H), 8.255 (s,1H), 11.218 (s,1H), 11.365 (s,1H).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4.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7.485 (m,3H), 8.073 (d,2H), 8.285 (s,1H), 11.238 (s,1H), 11.397 (s,1H).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5.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7.518 (d,2H), 8.069 (d,2H), 8.243 (s,1H), 11.275 (s,1H), 11.425 (s,1H).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6.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7.670 (d,2H), 7.979 (d,2H), 8.223 (s,1H), 11.272 (s,1H), 11.421 (s,1H).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7.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8.017 (d,2H), 8.245 (d,2H), 8.324 (s,1H), 11.329 (s,1H), 11.504 (s,1H).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403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485B4-FEB8-4AEA-A288-56F507150A59}"/>
              </a:ext>
            </a:extLst>
          </p:cNvPr>
          <p:cNvSpPr/>
          <p:nvPr/>
        </p:nvSpPr>
        <p:spPr>
          <a:xfrm>
            <a:off x="0" y="177577"/>
            <a:ext cx="614142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A52B4-B8B7-42C8-AEB6-14A3B27D7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925" y="350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DD1C9F-F8F0-455B-99DA-45F9F8741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302325"/>
              </p:ext>
            </p:extLst>
          </p:nvPr>
        </p:nvGraphicFramePr>
        <p:xfrm>
          <a:off x="2140925" y="807610"/>
          <a:ext cx="8001000" cy="524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0925" y="807610"/>
                        <a:ext cx="8001000" cy="5242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F4F4A3-43F4-4353-8BEF-FF610FA4FB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334849"/>
              </p:ext>
            </p:extLst>
          </p:nvPr>
        </p:nvGraphicFramePr>
        <p:xfrm>
          <a:off x="2771336" y="2635884"/>
          <a:ext cx="2739434" cy="131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0" name="CS ChemDraw Drawing" r:id="rId5" imgW="2951533" imgH="1674398" progId="ChemDraw.Document.6.0">
                  <p:embed/>
                </p:oleObj>
              </mc:Choice>
              <mc:Fallback>
                <p:oleObj name="CS ChemDraw Drawing" r:id="rId5" imgW="2951533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7947AEA-5081-4B27-BCB3-7323271661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336" y="2635884"/>
                        <a:ext cx="2739434" cy="1313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48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D4A106-50C3-4DA4-958F-9060B17C779B}"/>
              </a:ext>
            </a:extLst>
          </p:cNvPr>
          <p:cNvSpPr/>
          <p:nvPr/>
        </p:nvSpPr>
        <p:spPr>
          <a:xfrm>
            <a:off x="104376" y="114599"/>
            <a:ext cx="6102953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3FEA7C-4AF8-43D7-B0ED-BF5CC9DFA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145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C05CDF-D2B2-4E15-AFA8-2D14BC2AB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281157"/>
              </p:ext>
            </p:extLst>
          </p:nvPr>
        </p:nvGraphicFramePr>
        <p:xfrm>
          <a:off x="2095500" y="571799"/>
          <a:ext cx="8001000" cy="531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71799"/>
                        <a:ext cx="8001000" cy="53126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D37DFDD-4175-4805-9466-B04272EF6D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179708"/>
              </p:ext>
            </p:extLst>
          </p:nvPr>
        </p:nvGraphicFramePr>
        <p:xfrm>
          <a:off x="3038623" y="2550502"/>
          <a:ext cx="2715064" cy="135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2" name="CS ChemDraw Drawing" r:id="rId5" imgW="2808195" imgH="1659282" progId="ChemDraw.Document.6.0">
                  <p:embed/>
                </p:oleObj>
              </mc:Choice>
              <mc:Fallback>
                <p:oleObj name="CS ChemDraw Drawing" r:id="rId5" imgW="2808195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1A81F1-A466-40A3-A8D1-FD0D527500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623" y="2550502"/>
                        <a:ext cx="2715064" cy="1355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236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2E8855-CC7F-4459-AA0D-33897D1C1010}"/>
              </a:ext>
            </a:extLst>
          </p:cNvPr>
          <p:cNvSpPr/>
          <p:nvPr/>
        </p:nvSpPr>
        <p:spPr>
          <a:xfrm>
            <a:off x="121287" y="163510"/>
            <a:ext cx="597471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9F4C8-56A3-4B48-A77E-6F99A53A2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59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F694BA8-D63D-4B90-B711-B001F7F03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501210"/>
              </p:ext>
            </p:extLst>
          </p:nvPr>
        </p:nvGraphicFramePr>
        <p:xfrm>
          <a:off x="2095500" y="617193"/>
          <a:ext cx="8001000" cy="537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5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617193"/>
                        <a:ext cx="8001000" cy="5375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2EE06C-25FC-46F4-BED9-DA71DC266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568612"/>
              </p:ext>
            </p:extLst>
          </p:nvPr>
        </p:nvGraphicFramePr>
        <p:xfrm>
          <a:off x="2743201" y="2062418"/>
          <a:ext cx="2610473" cy="129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6" name="CS ChemDraw Drawing" r:id="rId5" imgW="2857054" imgH="1674398" progId="ChemDraw.Document.6.0">
                  <p:embed/>
                </p:oleObj>
              </mc:Choice>
              <mc:Fallback>
                <p:oleObj name="CS ChemDraw Drawing" r:id="rId5" imgW="2857054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4F6EE1C-EBF7-4722-96D8-4FB80384CE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2062418"/>
                        <a:ext cx="2610473" cy="1295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5974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A67FF7-0213-4A69-B79C-1EB1FB14D980}"/>
              </a:ext>
            </a:extLst>
          </p:cNvPr>
          <p:cNvSpPr/>
          <p:nvPr/>
        </p:nvSpPr>
        <p:spPr>
          <a:xfrm>
            <a:off x="0" y="107239"/>
            <a:ext cx="493596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51E88-F00D-4E29-A8D8-73104CFF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94" y="1072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35EEB0-C98F-4DAC-8E85-A44B7D189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572105"/>
              </p:ext>
            </p:extLst>
          </p:nvPr>
        </p:nvGraphicFramePr>
        <p:xfrm>
          <a:off x="1744394" y="564439"/>
          <a:ext cx="8001000" cy="545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9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394" y="564439"/>
                        <a:ext cx="8001000" cy="5451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C6B3A1-7F5D-4DEB-A759-CD55E2E22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5999111"/>
              </p:ext>
            </p:extLst>
          </p:nvPr>
        </p:nvGraphicFramePr>
        <p:xfrm>
          <a:off x="2321169" y="2246076"/>
          <a:ext cx="1837915" cy="118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0" name="CS ChemDraw Drawing" r:id="rId5" imgW="2536904" imgH="1659282" progId="ChemDraw.Document.6.0">
                  <p:embed/>
                </p:oleObj>
              </mc:Choice>
              <mc:Fallback>
                <p:oleObj name="CS ChemDraw Drawing" r:id="rId5" imgW="2536904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EC6F1A3-EF70-4F40-855E-EF2B5F7AC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1169" y="2246076"/>
                        <a:ext cx="1837915" cy="1182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00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DEC8-DCDA-4020-856E-7E557D3A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18117" cy="661182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CD34-06E8-4C82-A181-584D5B47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9376" y="1917259"/>
            <a:ext cx="9957319" cy="4089646"/>
          </a:xfrm>
          <a:solidFill>
            <a:srgbClr val="92D050"/>
          </a:solidFill>
          <a:ln cmpd="thickThin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 HAMMETT EQUATION</a:t>
            </a:r>
            <a:endParaRPr lang="en-US" sz="3000" dirty="0">
              <a:latin typeface="+mj-lt"/>
            </a:endParaRPr>
          </a:p>
          <a:p>
            <a:pPr marL="0" indent="0" algn="ctr">
              <a:buNone/>
            </a:pPr>
            <a:r>
              <a:rPr lang="en-US" dirty="0"/>
              <a:t>log k/ k</a:t>
            </a:r>
            <a:r>
              <a:rPr lang="en-US" baseline="-25000" dirty="0"/>
              <a:t>o</a:t>
            </a:r>
            <a:r>
              <a:rPr lang="en-US" dirty="0"/>
              <a:t> = </a:t>
            </a:r>
            <a:r>
              <a:rPr lang="en-US" i="1" dirty="0" err="1"/>
              <a:t>ρ</a:t>
            </a:r>
            <a:r>
              <a:rPr lang="en-US" dirty="0" err="1"/>
              <a:t>σ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log K/ K</a:t>
            </a:r>
            <a:r>
              <a:rPr lang="en-US" baseline="-25000" dirty="0"/>
              <a:t>o</a:t>
            </a:r>
            <a:r>
              <a:rPr lang="en-US" dirty="0"/>
              <a:t> = </a:t>
            </a:r>
            <a:r>
              <a:rPr lang="en-US" i="1" dirty="0" err="1"/>
              <a:t>ρ</a:t>
            </a:r>
            <a:r>
              <a:rPr lang="en-US" dirty="0" err="1"/>
              <a:t>σ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k and K are the rate  and equilibrium constants for </a:t>
            </a:r>
            <a:r>
              <a:rPr lang="en-US" i="1" dirty="0"/>
              <a:t>meta- </a:t>
            </a:r>
            <a:r>
              <a:rPr lang="en-US" dirty="0"/>
              <a:t>or</a:t>
            </a:r>
            <a:r>
              <a:rPr lang="en-US" i="1" dirty="0"/>
              <a:t> para </a:t>
            </a:r>
            <a:r>
              <a:rPr lang="en-US" dirty="0"/>
              <a:t>substituted benzene derivatives</a:t>
            </a:r>
          </a:p>
          <a:p>
            <a:pPr marL="0" indent="0">
              <a:buNone/>
            </a:pPr>
            <a:r>
              <a:rPr lang="en-US" dirty="0"/>
              <a:t>k</a:t>
            </a:r>
            <a:r>
              <a:rPr lang="en-US" baseline="-25000" dirty="0"/>
              <a:t>o</a:t>
            </a:r>
            <a:r>
              <a:rPr lang="en-US" dirty="0"/>
              <a:t> and K</a:t>
            </a:r>
            <a:r>
              <a:rPr lang="en-US" baseline="-25000" dirty="0"/>
              <a:t>o</a:t>
            </a:r>
            <a:r>
              <a:rPr lang="en-US" dirty="0"/>
              <a:t> are the rate constant and equilibrium constants for unsubstituted benzene derivatives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baseline="-25000" dirty="0"/>
              <a:t>  </a:t>
            </a: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2825471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0D73D0-546F-497F-B631-781DE92F3A8A}"/>
              </a:ext>
            </a:extLst>
          </p:cNvPr>
          <p:cNvSpPr/>
          <p:nvPr/>
        </p:nvSpPr>
        <p:spPr>
          <a:xfrm>
            <a:off x="172584" y="121306"/>
            <a:ext cx="592341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566C93-0677-4895-9C9F-395D7B679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342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57E614-C939-4053-96A0-ECD700C7D6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877770"/>
              </p:ext>
            </p:extLst>
          </p:nvPr>
        </p:nvGraphicFramePr>
        <p:xfrm>
          <a:off x="1941342" y="611944"/>
          <a:ext cx="8001000" cy="550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342" y="611944"/>
                        <a:ext cx="8001000" cy="55075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EB0505-C076-47B1-A851-FFD137E3A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7249"/>
              </p:ext>
            </p:extLst>
          </p:nvPr>
        </p:nvGraphicFramePr>
        <p:xfrm>
          <a:off x="2249658" y="2149777"/>
          <a:ext cx="2828212" cy="109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CS ChemDraw Drawing" r:id="rId5" imgW="4149531" imgH="1464120" progId="ChemDraw.Document.6.0">
                  <p:embed/>
                </p:oleObj>
              </mc:Choice>
              <mc:Fallback>
                <p:oleObj name="CS ChemDraw Drawing" r:id="rId5" imgW="4149531" imgH="146412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0D228C4-E575-46AF-BAFF-4420590F8F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658" y="2149777"/>
                        <a:ext cx="2828212" cy="10998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262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85D625-1832-4727-A746-FC42A18FEFE9}"/>
              </a:ext>
            </a:extLst>
          </p:cNvPr>
          <p:cNvSpPr/>
          <p:nvPr/>
        </p:nvSpPr>
        <p:spPr>
          <a:xfrm>
            <a:off x="159760" y="219780"/>
            <a:ext cx="593624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E00D0-A696-4771-B6A0-4E086620E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3011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9FBC16-861B-452F-B68A-5DB0EDB51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794323"/>
              </p:ext>
            </p:extLst>
          </p:nvPr>
        </p:nvGraphicFramePr>
        <p:xfrm>
          <a:off x="2095500" y="758373"/>
          <a:ext cx="8001000" cy="5341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758373"/>
                        <a:ext cx="8001000" cy="5341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AA3319D-6036-4A3E-816C-4C3CD5C1E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640289"/>
              </p:ext>
            </p:extLst>
          </p:nvPr>
        </p:nvGraphicFramePr>
        <p:xfrm>
          <a:off x="3007311" y="2552163"/>
          <a:ext cx="241458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CS ChemDraw Drawing" r:id="rId5" imgW="2750428" imgH="1659282" progId="ChemDraw.Document.6.0">
                  <p:embed/>
                </p:oleObj>
              </mc:Choice>
              <mc:Fallback>
                <p:oleObj name="CS ChemDraw Drawing" r:id="rId5" imgW="2750428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CA45D41-F699-4E4A-A9D1-BC8D8D7364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311" y="2552163"/>
                        <a:ext cx="2414588" cy="143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310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7666F1-F40C-4B4D-ADB1-44686E50A7A3}"/>
              </a:ext>
            </a:extLst>
          </p:cNvPr>
          <p:cNvSpPr/>
          <p:nvPr/>
        </p:nvSpPr>
        <p:spPr>
          <a:xfrm>
            <a:off x="0" y="128666"/>
            <a:ext cx="5769528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E763B-C7A8-44B5-B11E-63B7EDE3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823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6748249-435B-4B3F-8662-C322E95742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477390"/>
              </p:ext>
            </p:extLst>
          </p:nvPr>
        </p:nvGraphicFramePr>
        <p:xfrm>
          <a:off x="2095500" y="539548"/>
          <a:ext cx="8001000" cy="545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5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39548"/>
                        <a:ext cx="8001000" cy="5451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6E13A2-7D8E-4152-9048-CED475811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471381"/>
              </p:ext>
            </p:extLst>
          </p:nvPr>
        </p:nvGraphicFramePr>
        <p:xfrm>
          <a:off x="2884764" y="2326657"/>
          <a:ext cx="2574389" cy="1477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6" name="CS ChemDraw Drawing" r:id="rId5" imgW="2864613" imgH="1674398" progId="ChemDraw.Document.6.0">
                  <p:embed/>
                </p:oleObj>
              </mc:Choice>
              <mc:Fallback>
                <p:oleObj name="CS ChemDraw Drawing" r:id="rId5" imgW="2864613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6E86891-8F61-4429-B972-9015809031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764" y="2326657"/>
                        <a:ext cx="2574389" cy="1477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765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2031AC-7064-4030-8677-615BC7BB47E1}"/>
              </a:ext>
            </a:extLst>
          </p:cNvPr>
          <p:cNvSpPr/>
          <p:nvPr/>
        </p:nvSpPr>
        <p:spPr>
          <a:xfrm>
            <a:off x="0" y="123484"/>
            <a:ext cx="663057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Spectral data of 4′-substituted 5-benzylidenebarbituric acids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A2449-2AD7-4917-BFFF-496B60E42B9C}"/>
              </a:ext>
            </a:extLst>
          </p:cNvPr>
          <p:cNvSpPr/>
          <p:nvPr/>
        </p:nvSpPr>
        <p:spPr>
          <a:xfrm>
            <a:off x="1840522" y="1315601"/>
            <a:ext cx="9805182" cy="44832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i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56.22, 114.41, 116.00, 125.62, 137.96, 150.67, 155.46, 162.64, 163.92, 164.39.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2.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114.61, 115.97, 124.24, 138.77, 150.70, 156.05, 162.75,163.48, 164.59</a:t>
            </a:r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3.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118.30,  129.33,  130.31,  134.43,  143.96,  150.68,  155.46,  162.26,   164.08.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4.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119.55, 128.52, 132.69, 133.11, 133.54, 150.69, 155.20, 162.03, 163.87.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120.09, 128.55, 132.01, 135.15, 137.21, 150.65, 153.52, 162.04, 163.67.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6.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120.24, 126.29, 131.51, 132.40, 135.15, 150.65, 153.56, 162.04, 163.67.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123.15, 123.37, 132.69, 140.48, 148.49, 150.68, 151.63, 161.62, 163.13.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4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910C-CC51-4960-9A60-042C7120C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01" y="0"/>
            <a:ext cx="6299719" cy="475641"/>
          </a:xfrm>
          <a:gradFill>
            <a:gsLst>
              <a:gs pos="96000">
                <a:schemeClr val="accent3">
                  <a:lumMod val="50000"/>
                </a:schemeClr>
              </a:gs>
              <a:gs pos="97000">
                <a:schemeClr val="bg2">
                  <a:tint val="94000"/>
                  <a:satMod val="80000"/>
                  <a:lumMod val="106000"/>
                </a:schemeClr>
              </a:gs>
              <a:gs pos="93000">
                <a:srgbClr val="D3CFCB"/>
              </a:gs>
              <a:gs pos="0">
                <a:srgbClr val="92D050"/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/>
              <a:t>CHAPTER 1 </a:t>
            </a:r>
            <a:r>
              <a:rPr lang="en-US" sz="36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3DDD6-BFC8-4046-9DA3-C24888BFA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3781" y="1903191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σ</a:t>
            </a:r>
            <a:r>
              <a:rPr lang="en-US" dirty="0"/>
              <a:t> -  substituent constant measures  the polar effect relative to hydrogen as a substituent in </a:t>
            </a:r>
          </a:p>
          <a:p>
            <a:pPr marL="0" indent="0">
              <a:buNone/>
            </a:pPr>
            <a:r>
              <a:rPr lang="en-US" dirty="0"/>
              <a:t>       the meta- or para- position and is independent of the reaction.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i="1" dirty="0"/>
              <a:t>ρ </a:t>
            </a:r>
            <a:r>
              <a:rPr lang="en-US" i="1" dirty="0"/>
              <a:t>–</a:t>
            </a:r>
            <a:r>
              <a:rPr lang="en-US" sz="2400" i="1" dirty="0"/>
              <a:t> </a:t>
            </a:r>
            <a:r>
              <a:rPr lang="en-US" dirty="0"/>
              <a:t>reaction constant and measures the susceptibility of the reaction to polar effects </a:t>
            </a:r>
          </a:p>
          <a:p>
            <a:pPr marL="0" indent="0">
              <a:buNone/>
            </a:pPr>
            <a:r>
              <a:rPr lang="en-US" dirty="0"/>
              <a:t>      depends on the nature of the reaction.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55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3F53-B523-4170-A03F-854447EB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331655" cy="494193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/>
              <a:t>CHAPTER I </a:t>
            </a:r>
            <a:r>
              <a:rPr lang="en-US" sz="36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E43F-74FE-4383-BD8F-ED381128F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904" y="1985046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DUAL SUBSTITUENT PARAMETER TREATMENT  (TAFT’S DSP)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log (k/k</a:t>
            </a:r>
            <a:r>
              <a:rPr lang="en-US" sz="2400" baseline="-25000" dirty="0"/>
              <a:t>o</a:t>
            </a:r>
            <a:r>
              <a:rPr lang="en-US" sz="2400" dirty="0"/>
              <a:t>) = </a:t>
            </a:r>
            <a:r>
              <a:rPr lang="en-US" sz="2400" i="1" dirty="0"/>
              <a:t>ρ</a:t>
            </a:r>
            <a:r>
              <a:rPr lang="en-US" sz="2400" i="1" baseline="-25000" dirty="0"/>
              <a:t>I</a:t>
            </a:r>
            <a:r>
              <a:rPr lang="en-US" sz="2400" dirty="0"/>
              <a:t> σ</a:t>
            </a:r>
            <a:r>
              <a:rPr lang="en-US" sz="2400" baseline="-25000" dirty="0"/>
              <a:t>I</a:t>
            </a:r>
            <a:r>
              <a:rPr lang="en-US" sz="2400" dirty="0"/>
              <a:t>  +  </a:t>
            </a:r>
            <a:r>
              <a:rPr lang="en-US" sz="2400" i="1" dirty="0" err="1"/>
              <a:t>ρ</a:t>
            </a:r>
            <a:r>
              <a:rPr lang="en-US" sz="2400" i="1" baseline="-25000" dirty="0" err="1"/>
              <a:t>R</a:t>
            </a:r>
            <a:r>
              <a:rPr lang="en-US" sz="2400" dirty="0"/>
              <a:t> </a:t>
            </a:r>
            <a:r>
              <a:rPr lang="en-US" sz="2400" dirty="0" err="1"/>
              <a:t>σ</a:t>
            </a:r>
            <a:r>
              <a:rPr lang="en-US" sz="2400" baseline="-25000" dirty="0" err="1"/>
              <a:t>R</a:t>
            </a:r>
            <a:endParaRPr lang="en-US" sz="2400" baseline="-25000" dirty="0"/>
          </a:p>
          <a:p>
            <a:pPr marL="0" indent="0">
              <a:buNone/>
            </a:pPr>
            <a:r>
              <a:rPr lang="en-US" sz="2400" dirty="0"/>
              <a:t>                             </a:t>
            </a:r>
            <a:r>
              <a:rPr lang="en-US" sz="2400" dirty="0" err="1"/>
              <a:t>σ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 </a:t>
            </a:r>
            <a:r>
              <a:rPr lang="en-US" sz="2400" dirty="0"/>
              <a:t>-</a:t>
            </a:r>
            <a:r>
              <a:rPr lang="en-US" sz="2400" baseline="-25000" dirty="0"/>
              <a:t>  </a:t>
            </a:r>
            <a:r>
              <a:rPr lang="en-US" sz="2800" baseline="-25000" dirty="0"/>
              <a:t>Inductive substituent constant</a:t>
            </a:r>
          </a:p>
          <a:p>
            <a:pPr marL="0" indent="0">
              <a:buNone/>
            </a:pPr>
            <a:r>
              <a:rPr lang="en-US" sz="2800" baseline="-25000" dirty="0"/>
              <a:t>                                      </a:t>
            </a:r>
            <a:r>
              <a:rPr lang="en-US" sz="2400" dirty="0" err="1"/>
              <a:t>σ</a:t>
            </a:r>
            <a:r>
              <a:rPr lang="en-US" sz="2400" baseline="-25000" dirty="0" err="1"/>
              <a:t>R</a:t>
            </a:r>
            <a:r>
              <a:rPr lang="en-US" sz="2400" baseline="-25000" dirty="0"/>
              <a:t> </a:t>
            </a:r>
            <a:r>
              <a:rPr lang="en-US" sz="2400" dirty="0"/>
              <a:t>-</a:t>
            </a:r>
            <a:r>
              <a:rPr lang="en-US" sz="2400" baseline="-25000" dirty="0"/>
              <a:t>  </a:t>
            </a:r>
            <a:r>
              <a:rPr lang="en-US" sz="2800" baseline="-25000" dirty="0"/>
              <a:t>Resonance substituent constant</a:t>
            </a:r>
          </a:p>
          <a:p>
            <a:pPr marL="0" indent="0">
              <a:buNone/>
            </a:pPr>
            <a:endParaRPr lang="en-US" sz="2400" baseline="-25000" dirty="0"/>
          </a:p>
          <a:p>
            <a:pPr marL="0" indent="0">
              <a:buNone/>
            </a:pPr>
            <a:endParaRPr lang="en-US" sz="2400" baseline="-25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61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4296-6519-42E6-9964-CC912079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5" y="129271"/>
            <a:ext cx="5610403" cy="616318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/>
              <a:t>CHAPTER I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09DA-9E5B-4407-8E1C-5721D1C0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25748"/>
            <a:ext cx="9603275" cy="3440597"/>
          </a:xfrm>
          <a:solidFill>
            <a:srgbClr val="92D050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YUKAWA-TSUNO EQUATION</a:t>
            </a:r>
          </a:p>
          <a:p>
            <a:pPr marL="0" indent="0">
              <a:buNone/>
            </a:pPr>
            <a:r>
              <a:rPr lang="en-US" sz="2400" dirty="0"/>
              <a:t>  			log k/ k</a:t>
            </a:r>
            <a:r>
              <a:rPr lang="en-US" sz="2400" baseline="-25000" dirty="0"/>
              <a:t>o</a:t>
            </a:r>
            <a:r>
              <a:rPr lang="en-US" sz="2400" dirty="0"/>
              <a:t> =   </a:t>
            </a:r>
            <a:r>
              <a:rPr lang="en-US" sz="2400" i="1" dirty="0"/>
              <a:t>ρ</a:t>
            </a:r>
            <a:r>
              <a:rPr lang="en-US" sz="2400" dirty="0"/>
              <a:t>[σ + r (σ</a:t>
            </a:r>
            <a:r>
              <a:rPr lang="en-US" sz="2400" baseline="30000" dirty="0"/>
              <a:t>+ </a:t>
            </a:r>
            <a:r>
              <a:rPr lang="en-US" sz="2400" dirty="0"/>
              <a:t>- σ ) ] </a:t>
            </a:r>
          </a:p>
          <a:p>
            <a:pPr marL="0" indent="0">
              <a:buNone/>
            </a:pPr>
            <a:r>
              <a:rPr lang="en-US" sz="2400" dirty="0"/>
              <a:t>   </a:t>
            </a:r>
            <a:r>
              <a:rPr lang="en-US" sz="2200" dirty="0"/>
              <a:t>for more electron demanding than the ionization of benzoic acids</a:t>
            </a:r>
          </a:p>
          <a:p>
            <a:pPr marL="0" indent="0">
              <a:buNone/>
            </a:pPr>
            <a:r>
              <a:rPr lang="en-US" sz="2400" dirty="0"/>
              <a:t>(σ</a:t>
            </a:r>
            <a:r>
              <a:rPr lang="en-US" sz="2400" baseline="30000" dirty="0"/>
              <a:t>+ </a:t>
            </a:r>
            <a:r>
              <a:rPr lang="en-US" sz="2400" dirty="0"/>
              <a:t>- σ ) </a:t>
            </a:r>
            <a:r>
              <a:rPr lang="en-US" dirty="0"/>
              <a:t>scale of enhanced resonance effect;  r-proportionality constant</a:t>
            </a:r>
          </a:p>
          <a:p>
            <a:pPr marL="0" indent="0">
              <a:buNone/>
            </a:pPr>
            <a:r>
              <a:rPr lang="en-US" sz="2400" dirty="0"/>
              <a:t>                                  log k/ k</a:t>
            </a:r>
            <a:r>
              <a:rPr lang="en-US" sz="2400" baseline="-25000" dirty="0"/>
              <a:t>o</a:t>
            </a:r>
            <a:r>
              <a:rPr lang="en-US" sz="2400" dirty="0"/>
              <a:t> =   </a:t>
            </a:r>
            <a:r>
              <a:rPr lang="en-US" sz="2400" i="1" dirty="0"/>
              <a:t>ρ</a:t>
            </a:r>
            <a:r>
              <a:rPr lang="en-US" sz="2400" dirty="0"/>
              <a:t>[σ +r (σ</a:t>
            </a:r>
            <a:r>
              <a:rPr lang="en-US" sz="2400" baseline="30000" dirty="0"/>
              <a:t>- </a:t>
            </a:r>
            <a:r>
              <a:rPr lang="en-US" sz="2400" dirty="0"/>
              <a:t>- σ ) ]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2200" dirty="0"/>
              <a:t>for less electron demanding than the ionization of benzoic acids</a:t>
            </a:r>
          </a:p>
          <a:p>
            <a:pPr marL="0" indent="0">
              <a:buNone/>
            </a:pPr>
            <a:r>
              <a:rPr lang="en-US" sz="2400" dirty="0"/>
              <a:t>(σ</a:t>
            </a:r>
            <a:r>
              <a:rPr lang="en-US" sz="2400" baseline="30000" dirty="0"/>
              <a:t>- </a:t>
            </a:r>
            <a:r>
              <a:rPr lang="en-US" sz="2400" dirty="0"/>
              <a:t>- σ ) </a:t>
            </a:r>
            <a:r>
              <a:rPr lang="en-US" dirty="0"/>
              <a:t>scale of enhanced resonance effect;  r-proportionality constant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61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286-6B50-4CD5-A6B2-34E9754C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34"/>
            <a:ext cx="5779215" cy="574115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/>
              <a:t>CHAPTER I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EF6C-4573-4FD5-8383-73B8CEBFE4B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ortho-</a:t>
            </a:r>
            <a:r>
              <a:rPr lang="en-US" sz="2400" dirty="0"/>
              <a:t>Effect</a:t>
            </a:r>
          </a:p>
          <a:p>
            <a:pPr marL="0" indent="0" algn="ctr">
              <a:buNone/>
            </a:pPr>
            <a:r>
              <a:rPr lang="en-US" sz="2400" dirty="0"/>
              <a:t>log (k/k</a:t>
            </a:r>
            <a:r>
              <a:rPr lang="en-US" sz="2400" baseline="-25000" dirty="0"/>
              <a:t>o</a:t>
            </a:r>
            <a:r>
              <a:rPr lang="en-US" sz="2400" dirty="0"/>
              <a:t>) =  </a:t>
            </a:r>
            <a:r>
              <a:rPr lang="en-US" sz="2800" i="1" dirty="0"/>
              <a:t>ρ</a:t>
            </a:r>
            <a:r>
              <a:rPr lang="en-US" sz="2400" dirty="0"/>
              <a:t>* </a:t>
            </a:r>
            <a:r>
              <a:rPr lang="en-US" sz="2800" dirty="0"/>
              <a:t>σ</a:t>
            </a:r>
            <a:r>
              <a:rPr lang="en-US" sz="2400" baseline="-25000" dirty="0"/>
              <a:t> o</a:t>
            </a:r>
            <a:r>
              <a:rPr lang="en-US" sz="2400" dirty="0"/>
              <a:t>*  +  δ E</a:t>
            </a:r>
            <a:r>
              <a:rPr lang="en-US" sz="2400" baseline="-25000" dirty="0"/>
              <a:t>s</a:t>
            </a:r>
          </a:p>
          <a:p>
            <a:pPr marL="0" indent="0">
              <a:buNone/>
            </a:pPr>
            <a:r>
              <a:rPr lang="en-US" sz="2400" dirty="0"/>
              <a:t>     σ</a:t>
            </a:r>
            <a:r>
              <a:rPr lang="en-US" sz="2400" baseline="-25000" dirty="0"/>
              <a:t> o</a:t>
            </a:r>
            <a:r>
              <a:rPr lang="en-US" sz="2400" dirty="0"/>
              <a:t>*</a:t>
            </a:r>
            <a:r>
              <a:rPr lang="en-US" sz="2400" baseline="-25000" dirty="0"/>
              <a:t> </a:t>
            </a:r>
            <a:r>
              <a:rPr lang="en-US" baseline="-25000" dirty="0"/>
              <a:t> </a:t>
            </a:r>
            <a:r>
              <a:rPr lang="en-US" dirty="0"/>
              <a:t>is the </a:t>
            </a:r>
            <a:r>
              <a:rPr lang="en-US" i="1" dirty="0"/>
              <a:t>ortho</a:t>
            </a:r>
            <a:r>
              <a:rPr lang="en-US" dirty="0"/>
              <a:t>-substituent constant</a:t>
            </a:r>
          </a:p>
          <a:p>
            <a:pPr marL="0" indent="0">
              <a:buNone/>
            </a:pPr>
            <a:r>
              <a:rPr lang="en-US" sz="2400" dirty="0"/>
              <a:t>     E</a:t>
            </a:r>
            <a:r>
              <a:rPr lang="en-US" sz="2400" baseline="-25000" dirty="0"/>
              <a:t>s </a:t>
            </a:r>
            <a:r>
              <a:rPr lang="en-US" dirty="0"/>
              <a:t>is</a:t>
            </a:r>
            <a:r>
              <a:rPr lang="en-US" sz="2400" dirty="0"/>
              <a:t> </a:t>
            </a:r>
            <a:r>
              <a:rPr lang="en-US" dirty="0"/>
              <a:t>the steric substituent constant</a:t>
            </a:r>
          </a:p>
          <a:p>
            <a:pPr marL="0" indent="0">
              <a:buNone/>
            </a:pPr>
            <a:r>
              <a:rPr lang="en-US" sz="2400" dirty="0"/>
              <a:t>     δ </a:t>
            </a:r>
            <a:r>
              <a:rPr lang="en-US" dirty="0"/>
              <a:t>is the susceptibility constant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54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9C65-428E-475F-BFBA-A04CED6A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430129" cy="548640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/>
              <a:t>CHAPTER I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0629-2ADF-4539-800D-0895648A803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TRIPLE SUBSTITUENT PARAMETER (TSP)</a:t>
            </a:r>
          </a:p>
          <a:p>
            <a:pPr marL="0" indent="0">
              <a:buNone/>
            </a:pPr>
            <a:r>
              <a:rPr lang="en-US" dirty="0"/>
              <a:t>Separation of </a:t>
            </a:r>
            <a:r>
              <a:rPr lang="en-US" b="1" dirty="0"/>
              <a:t>polar, resonance and steric </a:t>
            </a:r>
            <a:r>
              <a:rPr lang="en-US" dirty="0"/>
              <a:t>effect given by </a:t>
            </a:r>
            <a:r>
              <a:rPr lang="en-US" b="1" dirty="0"/>
              <a:t>Charton</a:t>
            </a:r>
          </a:p>
          <a:p>
            <a:pPr marL="0" indent="0">
              <a:buNone/>
            </a:pPr>
            <a:r>
              <a:rPr lang="en-US" dirty="0"/>
              <a:t>		log k = α σ</a:t>
            </a:r>
            <a:r>
              <a:rPr lang="en-US" baseline="-25000" dirty="0"/>
              <a:t>I</a:t>
            </a:r>
            <a:r>
              <a:rPr lang="en-US" dirty="0"/>
              <a:t> + β σ</a:t>
            </a:r>
            <a:r>
              <a:rPr lang="en-US" baseline="-25000" dirty="0"/>
              <a:t>R</a:t>
            </a:r>
            <a:r>
              <a:rPr lang="en-US" dirty="0"/>
              <a:t> + φ ν + h</a:t>
            </a:r>
          </a:p>
          <a:p>
            <a:pPr marL="0" indent="0">
              <a:buNone/>
            </a:pPr>
            <a:r>
              <a:rPr lang="en-US" b="1" dirty="0"/>
              <a:t>     α</a:t>
            </a:r>
            <a:r>
              <a:rPr lang="en-US" dirty="0"/>
              <a:t>- localized component;       </a:t>
            </a:r>
            <a:r>
              <a:rPr lang="en-US" b="1" dirty="0"/>
              <a:t>β</a:t>
            </a:r>
            <a:r>
              <a:rPr lang="en-US" dirty="0"/>
              <a:t>-delocalized component</a:t>
            </a:r>
          </a:p>
          <a:p>
            <a:pPr marL="0" indent="0">
              <a:buNone/>
            </a:pPr>
            <a:r>
              <a:rPr lang="en-US" b="1" dirty="0"/>
              <a:t>     φ</a:t>
            </a:r>
            <a:r>
              <a:rPr lang="en-US" dirty="0"/>
              <a:t>- coefficient of steric;         </a:t>
            </a:r>
            <a:r>
              <a:rPr lang="en-US" b="1" dirty="0"/>
              <a:t>h</a:t>
            </a:r>
            <a:r>
              <a:rPr lang="en-US" dirty="0"/>
              <a:t>-intercept</a:t>
            </a:r>
          </a:p>
          <a:p>
            <a:pPr marL="0" indent="0">
              <a:buNone/>
            </a:pPr>
            <a:r>
              <a:rPr lang="en-US" b="1" dirty="0"/>
              <a:t>     </a:t>
            </a:r>
            <a:r>
              <a:rPr lang="en-US" b="1" dirty="0" err="1"/>
              <a:t>σ</a:t>
            </a:r>
            <a:r>
              <a:rPr lang="en-US" b="1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-</a:t>
            </a:r>
            <a:r>
              <a:rPr lang="en-US" baseline="-25000" dirty="0"/>
              <a:t> </a:t>
            </a:r>
            <a:r>
              <a:rPr lang="en-US" dirty="0"/>
              <a:t>inductive substituent constant;      </a:t>
            </a:r>
            <a:r>
              <a:rPr lang="en-US" b="1" dirty="0" err="1"/>
              <a:t>σ</a:t>
            </a:r>
            <a:r>
              <a:rPr lang="en-US" b="1" baseline="-25000" dirty="0" err="1"/>
              <a:t>R</a:t>
            </a:r>
            <a:r>
              <a:rPr lang="en-US" b="1" baseline="-25000" dirty="0"/>
              <a:t>  </a:t>
            </a:r>
            <a:r>
              <a:rPr lang="en-US" dirty="0"/>
              <a:t>- resonance substituent constant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b="1" dirty="0"/>
              <a:t>ν</a:t>
            </a:r>
            <a:r>
              <a:rPr lang="en-US" dirty="0"/>
              <a:t>-steric parameter</a:t>
            </a:r>
          </a:p>
        </p:txBody>
      </p:sp>
    </p:spTree>
    <p:extLst>
      <p:ext uri="{BB962C8B-B14F-4D97-AF65-F5344CB8AC3E}">
        <p14:creationId xmlns:p14="http://schemas.microsoft.com/office/powerpoint/2010/main" val="380896900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1209</TotalTime>
  <Words>981</Words>
  <Application>Microsoft Office PowerPoint</Application>
  <PresentationFormat>Widescreen</PresentationFormat>
  <Paragraphs>154</Paragraphs>
  <Slides>43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Algerian</vt:lpstr>
      <vt:lpstr>Arial</vt:lpstr>
      <vt:lpstr>Arial Black</vt:lpstr>
      <vt:lpstr>Calibri</vt:lpstr>
      <vt:lpstr>Gill Sans MT</vt:lpstr>
      <vt:lpstr>Latha</vt:lpstr>
      <vt:lpstr>Times New Roman</vt:lpstr>
      <vt:lpstr>TimesNewRomanPSMT</vt:lpstr>
      <vt:lpstr>Wingdings</vt:lpstr>
      <vt:lpstr>Gallery</vt:lpstr>
      <vt:lpstr>CS ChemDraw Drawing</vt:lpstr>
      <vt:lpstr>PDF</vt:lpstr>
      <vt:lpstr>Foxit PhantomPDF Document</vt:lpstr>
      <vt:lpstr>STUDIES ON STRUCTURE-ACTIVITY RELATIONSHIPS OF SOME ACTIVATED ALKENES</vt:lpstr>
      <vt:lpstr>CHAPTER I</vt:lpstr>
      <vt:lpstr>CHAPTER I    </vt:lpstr>
      <vt:lpstr>CHAPTER I                    </vt:lpstr>
      <vt:lpstr>CHAPTER 1 INTRODUCTION</vt:lpstr>
      <vt:lpstr>CHAPTER I INTRODUCTION</vt:lpstr>
      <vt:lpstr>CHAPTER I INTRODUCTION</vt:lpstr>
      <vt:lpstr>CHAPTER I INTRODUCTION</vt:lpstr>
      <vt:lpstr>CHAPTER I INTRODUCTION</vt:lpstr>
      <vt:lpstr>SCOPE OF THE PRESENT WORK</vt:lpstr>
      <vt:lpstr>CHAPTER 2</vt:lpstr>
      <vt:lpstr>CHAPTER 2 EXPERIMENTAL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 EXPERIMENTAL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STUDIES ON STRUCTURE-ACTIVITY RELATIONSHIPS OF SOME ACTIVATED ALKENES</dc:title>
  <dc:creator>Mohan Dass</dc:creator>
  <cp:lastModifiedBy>Mohan Dass</cp:lastModifiedBy>
  <cp:revision>90</cp:revision>
  <dcterms:created xsi:type="dcterms:W3CDTF">2018-01-29T16:43:57Z</dcterms:created>
  <dcterms:modified xsi:type="dcterms:W3CDTF">2018-02-12T09:30:47Z</dcterms:modified>
</cp:coreProperties>
</file>